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8" r:id="rId3"/>
    <p:sldId id="283" r:id="rId4"/>
    <p:sldId id="285" r:id="rId5"/>
    <p:sldId id="288" r:id="rId6"/>
    <p:sldId id="289" r:id="rId7"/>
    <p:sldId id="286" r:id="rId8"/>
    <p:sldId id="290" r:id="rId9"/>
    <p:sldId id="287" r:id="rId10"/>
    <p:sldId id="292" r:id="rId11"/>
    <p:sldId id="293" r:id="rId12"/>
    <p:sldId id="301" r:id="rId13"/>
    <p:sldId id="274" r:id="rId14"/>
    <p:sldId id="294" r:id="rId15"/>
    <p:sldId id="302" r:id="rId16"/>
    <p:sldId id="303" r:id="rId17"/>
    <p:sldId id="304" r:id="rId18"/>
    <p:sldId id="305" r:id="rId19"/>
    <p:sldId id="306" r:id="rId20"/>
    <p:sldId id="282" r:id="rId21"/>
    <p:sldId id="308" r:id="rId22"/>
    <p:sldId id="307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54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21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12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April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Amend presentation name in Footer and Apply to 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7049" y="705601"/>
            <a:ext cx="11042868" cy="363537"/>
          </a:xfrm>
        </p:spPr>
        <p:txBody>
          <a:bodyPr>
            <a:noAutofit/>
          </a:bodyPr>
          <a:lstStyle>
            <a:lvl1pPr>
              <a:defRPr sz="2500" b="0">
                <a:solidFill>
                  <a:srgbClr val="222221"/>
                </a:solidFill>
              </a:defRPr>
            </a:lvl1pPr>
            <a:lvl2pPr>
              <a:defRPr sz="2500"/>
            </a:lvl2pPr>
            <a:lvl3pPr marL="0" indent="0">
              <a:buNone/>
              <a:defRPr sz="2500"/>
            </a:lvl3pPr>
            <a:lvl4pPr marL="0" indent="0">
              <a:buNone/>
              <a:defRPr sz="2500"/>
            </a:lvl4pPr>
            <a:lvl5pPr marL="0" indent="0">
              <a:buNone/>
              <a:defRPr sz="2500"/>
            </a:lvl5pPr>
            <a:lvl6pPr marL="1588" indent="0">
              <a:buNone/>
              <a:defRPr sz="2500" b="0" i="0">
                <a:latin typeface="Gill Sans Infant MT"/>
                <a:cs typeface="Gill Sans Infant MT"/>
              </a:defRPr>
            </a:lvl6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85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332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78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90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24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13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36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00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04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83B4-601E-402C-9970-B6AC726B290D}" type="datetimeFigureOut">
              <a:rPr lang="hr-HR" smtClean="0"/>
              <a:t>26.3.2024.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F9FD7-5359-45AD-90FC-671AD1E6BE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75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luciana.boban@sum.ba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-admin.sum.ba/api/storage/prirucnik_za_osiguranje_kvalitete.pdf" TargetMode="External"/><Relationship Id="rId7" Type="http://schemas.openxmlformats.org/officeDocument/2006/relationships/hyperlink" Target="https://web-admin.sum.ba/api/storage/IZVJE%C5%A0%C4%86E%20O%20RADU%20I%20U%C4%8CINKOVITOSTI%20SUSTAVA%20ZA%20OSIGURANJE%20KVALITETE%20ZA%20AK_1710491566_44.pdf" TargetMode="External"/><Relationship Id="rId2" Type="http://schemas.openxmlformats.org/officeDocument/2006/relationships/hyperlink" Target="https://web-admin.sum.ba/api/storage/Pravilnik%20o%20ustroju%20i%20djelovanju%20sustava%20za%20osiguranje%20kvalitete%20na%20SUM_1606808591_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-admin.sum.ba/api/storage/Pravinik%20o%20unutarnjoj%20prosudbi%20na%20Sveu%C4%8Dili%C5%A1tu%20u%20Mostaru_1711096709_63.pdf" TargetMode="External"/><Relationship Id="rId5" Type="http://schemas.openxmlformats.org/officeDocument/2006/relationships/hyperlink" Target="https://www.sum.ba/sum/kvaliteta/unutarnja-prosudba" TargetMode="External"/><Relationship Id="rId4" Type="http://schemas.openxmlformats.org/officeDocument/2006/relationships/hyperlink" Target="https://web-admin.sum.ba/api/storage/vodic_osiguranje_kvalitete.pdf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eb-admin.sum.ba/api/storage/vodic_za_izradu_nastavnih_planova_i_programa_na_SUM.pdf" TargetMode="External"/><Relationship Id="rId3" Type="http://schemas.openxmlformats.org/officeDocument/2006/relationships/hyperlink" Target="https://web-admin.sum.ba/api/storage/ekvi_1683717965_40.pdf" TargetMode="External"/><Relationship Id="rId7" Type="http://schemas.openxmlformats.org/officeDocument/2006/relationships/hyperlink" Target="https://web-admin.sum.ba/api/storage/vodic_za_studente_SUM.pdf" TargetMode="External"/><Relationship Id="rId2" Type="http://schemas.openxmlformats.org/officeDocument/2006/relationships/hyperlink" Target="https://web-admin.sum.ba/api/storage/Pravilnik%20o%20postupku%20dono%C5%A1enja%20novih%20i%20revizije%20postoje%C4%87ih%20studijskih%20programa%20na%20SUM_1688987831_2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-admin.sum.ba/api/storage/Pravilnik%20o%20cjelo%C5%BEivotnom%20u%C4%8Denju%20na%20SUM_1688387668_52.pdf" TargetMode="External"/><Relationship Id="rId5" Type="http://schemas.openxmlformats.org/officeDocument/2006/relationships/hyperlink" Target="https://web-admin.sum.ba/api/storage/Pravilnik%20o%20priznavanju%20obrazovnih%20isprava%20i%20razdoblja%20studija%20ste%C4%8Denih%20na%20drugim%20V%C5%A0U_1687427490_84.pdf" TargetMode="External"/><Relationship Id="rId4" Type="http://schemas.openxmlformats.org/officeDocument/2006/relationships/hyperlink" Target="https://web-admin.sum.ba/api/storage/Pravilnik%20o%20priznavanju%20neformalnog%20obrazovanja%20i%20informalnog%20u%C4%8Denja_1681900304_65.pdf" TargetMode="External"/><Relationship Id="rId9" Type="http://schemas.openxmlformats.org/officeDocument/2006/relationships/hyperlink" Target="https://web-admin.sum.ba/api/storage/prirucnik_za_visokoskolsku_nastavu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45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568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Akreditacija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studijskih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programa</a:t>
            </a:r>
            <a:r>
              <a:rPr lang="en-US" sz="4000" b="1" dirty="0">
                <a:solidFill>
                  <a:schemeClr val="bg1"/>
                </a:solidFill>
              </a:rPr>
              <a:t> - </a:t>
            </a:r>
            <a:r>
              <a:rPr lang="en-US" sz="4000" b="1" dirty="0" err="1">
                <a:solidFill>
                  <a:schemeClr val="bg1"/>
                </a:solidFill>
              </a:rPr>
              <a:t>priprema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 err="1">
                <a:solidFill>
                  <a:schemeClr val="bg1"/>
                </a:solidFill>
              </a:rPr>
              <a:t>visokoškolskih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ustanova</a:t>
            </a:r>
            <a:br>
              <a:rPr lang="hr-HR" sz="3600" b="1" dirty="0">
                <a:solidFill>
                  <a:schemeClr val="bg1"/>
                </a:solidFill>
              </a:rPr>
            </a:br>
            <a:br>
              <a:rPr lang="hr-HR" sz="3600" b="1" dirty="0">
                <a:solidFill>
                  <a:schemeClr val="bg1"/>
                </a:solidFill>
              </a:rPr>
            </a:br>
            <a:r>
              <a:rPr lang="hr-HR" sz="3600" b="1" dirty="0">
                <a:solidFill>
                  <a:schemeClr val="bg1"/>
                </a:solidFill>
              </a:rPr>
              <a:t>Savjetovanje „Osiguranje kvaliteta u visokom obrazovanju”, FMON, Sarajevo, 15. 3. 2024.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00358"/>
            <a:ext cx="9144000" cy="1655762"/>
          </a:xfrm>
        </p:spPr>
        <p:txBody>
          <a:bodyPr/>
          <a:lstStyle/>
          <a:p>
            <a:pPr algn="r"/>
            <a:r>
              <a:rPr lang="hr-HR" dirty="0">
                <a:solidFill>
                  <a:schemeClr val="bg1"/>
                </a:solidFill>
              </a:rPr>
              <a:t>Luciana Boban, Sveučilište u Mostaru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7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A8F0A-D221-383E-E705-8E2E212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55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</a:rPr>
              <a:t>Primjer: tablica za podatke o ispunjenosti kvota u trogodišnjem trendu, obrazac za </a:t>
            </a:r>
            <a:r>
              <a:rPr lang="hr-HR" sz="3200" b="1" dirty="0" err="1">
                <a:solidFill>
                  <a:srgbClr val="0070C0"/>
                </a:solidFill>
              </a:rPr>
              <a:t>Samoevaluacijsko</a:t>
            </a:r>
            <a:r>
              <a:rPr lang="hr-HR" sz="3200" b="1" dirty="0">
                <a:solidFill>
                  <a:srgbClr val="0070C0"/>
                </a:solidFill>
              </a:rPr>
              <a:t> izvješće SUM 19/20 – 21/22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B8F4E33D-57CC-C47D-EF31-FDD690DB4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4" y="1091682"/>
            <a:ext cx="11346025" cy="5010538"/>
          </a:xfrm>
        </p:spPr>
      </p:pic>
    </p:spTree>
    <p:extLst>
      <p:ext uri="{BB962C8B-B14F-4D97-AF65-F5344CB8AC3E}">
        <p14:creationId xmlns:p14="http://schemas.microsoft.com/office/powerpoint/2010/main" val="38120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A8F0A-D221-383E-E705-8E2E212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2" y="346464"/>
            <a:ext cx="10890380" cy="72655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</a:rPr>
              <a:t>Primjer: tablica za podatke o ispunjenosti kvota u trogodišnjem trendu, obrazac za </a:t>
            </a:r>
            <a:r>
              <a:rPr lang="hr-HR" sz="3200" b="1" dirty="0" err="1">
                <a:solidFill>
                  <a:srgbClr val="0070C0"/>
                </a:solidFill>
              </a:rPr>
              <a:t>Samoevaluacijsko</a:t>
            </a:r>
            <a:r>
              <a:rPr lang="hr-HR" sz="3200" b="1" dirty="0">
                <a:solidFill>
                  <a:srgbClr val="0070C0"/>
                </a:solidFill>
              </a:rPr>
              <a:t> izvješće ustrojbenih jedinica 19/20 – 21/22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D5B72D06-9946-7E8E-6595-F6EF9B1D2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" y="1296955"/>
            <a:ext cx="11280710" cy="4739951"/>
          </a:xfrm>
        </p:spPr>
      </p:pic>
    </p:spTree>
    <p:extLst>
      <p:ext uri="{BB962C8B-B14F-4D97-AF65-F5344CB8AC3E}">
        <p14:creationId xmlns:p14="http://schemas.microsoft.com/office/powerpoint/2010/main" val="323073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2464" y="662473"/>
            <a:ext cx="3039283" cy="5449078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evaluacija 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vs.</a:t>
            </a: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sz="4000" b="1" dirty="0">
                <a:solidFill>
                  <a:srgbClr val="0070C0"/>
                </a:solidFill>
              </a:rPr>
              <a:t>OSIGURANJE KVALITETE I NASTAVNI PROCES:</a:t>
            </a:r>
            <a:br>
              <a:rPr lang="hr-HR" sz="4000" b="1" dirty="0">
                <a:solidFill>
                  <a:srgbClr val="0070C0"/>
                </a:solidFill>
              </a:rPr>
            </a:b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0070C0"/>
                </a:solidFill>
              </a:rPr>
              <a:t>- evaluacija </a:t>
            </a: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0070C0"/>
                </a:solidFill>
              </a:rPr>
              <a:t>- </a:t>
            </a:r>
            <a:r>
              <a:rPr lang="hr-HR" sz="4000" b="1" dirty="0" err="1">
                <a:solidFill>
                  <a:srgbClr val="0070C0"/>
                </a:solidFill>
              </a:rPr>
              <a:t>samoevalucija</a:t>
            </a:r>
            <a:r>
              <a:rPr lang="hr-HR" sz="4000" b="1" dirty="0">
                <a:solidFill>
                  <a:srgbClr val="0070C0"/>
                </a:solidFill>
              </a:rPr>
              <a:t> - akreditacija </a:t>
            </a: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0070C0"/>
                </a:solidFill>
              </a:rPr>
              <a:t>- </a:t>
            </a:r>
            <a:r>
              <a:rPr lang="hr-HR" sz="4000" b="1" dirty="0" err="1">
                <a:solidFill>
                  <a:srgbClr val="0070C0"/>
                </a:solidFill>
              </a:rPr>
              <a:t>revizija</a:t>
            </a:r>
            <a:r>
              <a:rPr lang="hr-HR" sz="4000" b="1" dirty="0" err="1">
                <a:solidFill>
                  <a:schemeClr val="bg1"/>
                </a:solidFill>
              </a:rPr>
              <a:t>valucija</a:t>
            </a:r>
            <a:r>
              <a:rPr lang="hr-HR" sz="4000" b="1" dirty="0">
                <a:solidFill>
                  <a:schemeClr val="bg1"/>
                </a:solidFill>
              </a:rPr>
              <a:t> </a:t>
            </a:r>
            <a:r>
              <a:rPr lang="hr-HR" b="1" dirty="0">
                <a:solidFill>
                  <a:schemeClr val="bg1"/>
                </a:solidFill>
              </a:rPr>
              <a:t>vs. akreditacija vs. </a:t>
            </a:r>
            <a:br>
              <a:rPr lang="hr-HR" b="1" dirty="0">
                <a:solidFill>
                  <a:schemeClr val="bg1"/>
                </a:solidFill>
              </a:rPr>
            </a:br>
            <a:r>
              <a:rPr lang="hr-HR" b="1" dirty="0">
                <a:solidFill>
                  <a:schemeClr val="bg1"/>
                </a:solidFill>
              </a:rPr>
              <a:t>revizija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87376" y="923832"/>
            <a:ext cx="8276127" cy="5326410"/>
          </a:xfrm>
        </p:spPr>
        <p:txBody>
          <a:bodyPr/>
          <a:lstStyle/>
          <a:p>
            <a:r>
              <a:rPr lang="hr-HR" b="0" dirty="0">
                <a:solidFill>
                  <a:schemeClr val="tx1"/>
                </a:solidFill>
              </a:rPr>
              <a:t> </a:t>
            </a:r>
          </a:p>
          <a:p>
            <a:endParaRPr lang="hr-HR" b="0" dirty="0">
              <a:solidFill>
                <a:schemeClr val="tx1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Amend presentation name in Footer and Apply to All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E51E-0052-334C-A4B2-C567FE9F326F}" type="slidenum">
              <a:rPr lang="en-US" smtClean="0"/>
              <a:t>12</a:t>
            </a:fld>
            <a:endParaRPr lang="en-US"/>
          </a:p>
        </p:txBody>
      </p:sp>
      <p:sp>
        <p:nvSpPr>
          <p:cNvPr id="7" name="Zaobljeni pravokutnik 6"/>
          <p:cNvSpPr/>
          <p:nvPr/>
        </p:nvSpPr>
        <p:spPr>
          <a:xfrm>
            <a:off x="3387376" y="680496"/>
            <a:ext cx="8507296" cy="25180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pPr algn="ctr"/>
            <a:endParaRPr lang="hr-HR" dirty="0">
              <a:latin typeface="Gill Sans Infant Std"/>
              <a:cs typeface="Gill Sans Infant Std"/>
            </a:endParaRPr>
          </a:p>
          <a:p>
            <a:r>
              <a:rPr lang="hr-HR" b="1" dirty="0">
                <a:solidFill>
                  <a:srgbClr val="FF0000"/>
                </a:solidFill>
                <a:latin typeface="Gill Sans Infant Std"/>
                <a:cs typeface="Gill Sans Infant Std"/>
              </a:rPr>
              <a:t>vrednovanje </a:t>
            </a:r>
            <a:r>
              <a:rPr lang="hr-HR" b="1" u="sng" dirty="0">
                <a:solidFill>
                  <a:srgbClr val="FF0000"/>
                </a:solidFill>
                <a:latin typeface="Gill Sans Infant Std"/>
                <a:cs typeface="Gill Sans Infant Std"/>
              </a:rPr>
              <a:t>svih kriterija (područja djelovanja) </a:t>
            </a:r>
            <a:r>
              <a:rPr lang="hr-HR" b="1" dirty="0">
                <a:solidFill>
                  <a:srgbClr val="FF0000"/>
                </a:solidFill>
                <a:latin typeface="Gill Sans Infant Std"/>
                <a:cs typeface="Gill Sans Infant Std"/>
              </a:rPr>
              <a:t>studijskog programa</a:t>
            </a:r>
          </a:p>
          <a:p>
            <a:r>
              <a:rPr lang="hr-HR" b="1" dirty="0">
                <a:solidFill>
                  <a:srgbClr val="FF0000"/>
                </a:solidFill>
                <a:latin typeface="Gill Sans Infant Std"/>
                <a:cs typeface="Gill Sans Infant Std"/>
              </a:rPr>
              <a:t>ISHOD: </a:t>
            </a:r>
            <a:r>
              <a:rPr lang="hr-HR" b="1" u="sng" dirty="0" err="1">
                <a:solidFill>
                  <a:srgbClr val="FF0000"/>
                </a:solidFill>
                <a:latin typeface="Gill Sans Infant Std"/>
                <a:cs typeface="Gill Sans Infant Std"/>
              </a:rPr>
              <a:t>samoevaluacijsko</a:t>
            </a:r>
            <a:r>
              <a:rPr lang="hr-HR" b="1" u="sng" dirty="0">
                <a:solidFill>
                  <a:srgbClr val="FF0000"/>
                </a:solidFill>
                <a:latin typeface="Gill Sans Infant Std"/>
                <a:cs typeface="Gill Sans Infant Std"/>
              </a:rPr>
              <a:t> izvješće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9480376" y="760386"/>
            <a:ext cx="2160240" cy="56806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unutarnja prosudba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9480376" y="1717585"/>
            <a:ext cx="2160240" cy="440913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akreditacija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6565326" y="756842"/>
            <a:ext cx="2290747" cy="55760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unutarnja / interna</a:t>
            </a:r>
          </a:p>
        </p:txBody>
      </p:sp>
      <p:sp>
        <p:nvSpPr>
          <p:cNvPr id="11" name="Zaobljeni pravokutnik 10"/>
          <p:cNvSpPr/>
          <p:nvPr/>
        </p:nvSpPr>
        <p:spPr>
          <a:xfrm>
            <a:off x="6575637" y="1605586"/>
            <a:ext cx="2305670" cy="440914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vanjska / eksterna</a:t>
            </a:r>
          </a:p>
        </p:txBody>
      </p:sp>
      <p:cxnSp>
        <p:nvCxnSpPr>
          <p:cNvPr id="13" name="Ravni poveznik sa strelicom 12"/>
          <p:cNvCxnSpPr/>
          <p:nvPr/>
        </p:nvCxnSpPr>
        <p:spPr>
          <a:xfrm>
            <a:off x="6034080" y="1615331"/>
            <a:ext cx="448274" cy="3012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flipV="1">
            <a:off x="6032631" y="1079024"/>
            <a:ext cx="397781" cy="183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Strelica udesno 19"/>
          <p:cNvSpPr/>
          <p:nvPr/>
        </p:nvSpPr>
        <p:spPr>
          <a:xfrm>
            <a:off x="9005298" y="942870"/>
            <a:ext cx="360040" cy="251109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22" name="Strelica udesno 21"/>
          <p:cNvSpPr/>
          <p:nvPr/>
        </p:nvSpPr>
        <p:spPr>
          <a:xfrm>
            <a:off x="9011665" y="1736491"/>
            <a:ext cx="360040" cy="251109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23" name="Strelica dolje 22"/>
          <p:cNvSpPr/>
          <p:nvPr/>
        </p:nvSpPr>
        <p:spPr>
          <a:xfrm>
            <a:off x="10433472" y="1387536"/>
            <a:ext cx="216024" cy="276920"/>
          </a:xfrm>
          <a:prstGeom prst="down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24" name="Zaobljeni pravokutnik 23"/>
          <p:cNvSpPr/>
          <p:nvPr/>
        </p:nvSpPr>
        <p:spPr>
          <a:xfrm>
            <a:off x="3931940" y="854968"/>
            <a:ext cx="1945631" cy="109542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evaluacija </a:t>
            </a:r>
          </a:p>
          <a:p>
            <a:pPr algn="ctr"/>
            <a:r>
              <a:rPr lang="hr-HR" b="1" dirty="0">
                <a:latin typeface="Gill Sans Infant Std"/>
                <a:cs typeface="Gill Sans Infant Std"/>
              </a:rPr>
              <a:t>(vrednovanje)</a:t>
            </a:r>
          </a:p>
        </p:txBody>
      </p:sp>
      <p:sp>
        <p:nvSpPr>
          <p:cNvPr id="25" name="Zaobljeni pravokutnik 24"/>
          <p:cNvSpPr/>
          <p:nvPr/>
        </p:nvSpPr>
        <p:spPr>
          <a:xfrm>
            <a:off x="3371768" y="3368173"/>
            <a:ext cx="8507296" cy="317321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pPr algn="ctr"/>
            <a:endParaRPr lang="hr-HR" b="1" dirty="0">
              <a:cs typeface="Gill Sans Infant Std"/>
            </a:endParaRPr>
          </a:p>
          <a:p>
            <a:r>
              <a:rPr lang="hr-HR" b="1" dirty="0">
                <a:solidFill>
                  <a:srgbClr val="00B050"/>
                </a:solidFill>
                <a:latin typeface="Gill Sans Infant MT"/>
                <a:cs typeface="Gill Sans Infant Std"/>
              </a:rPr>
              <a:t>vrednovanje </a:t>
            </a:r>
            <a:r>
              <a:rPr lang="hr-HR" b="1" u="sng" dirty="0">
                <a:solidFill>
                  <a:srgbClr val="00B050"/>
                </a:solidFill>
                <a:latin typeface="Gill Sans Infant MT"/>
                <a:cs typeface="Gill Sans Infant Std"/>
              </a:rPr>
              <a:t>nastavnog plana i programa </a:t>
            </a:r>
            <a:r>
              <a:rPr lang="hr-HR" b="1" dirty="0">
                <a:solidFill>
                  <a:srgbClr val="00B050"/>
                </a:solidFill>
                <a:latin typeface="Gill Sans Infant MT"/>
                <a:cs typeface="Gill Sans Infant Std"/>
              </a:rPr>
              <a:t>studijskog programa</a:t>
            </a:r>
          </a:p>
          <a:p>
            <a:r>
              <a:rPr lang="hr-HR" b="1" dirty="0">
                <a:solidFill>
                  <a:srgbClr val="00B050"/>
                </a:solidFill>
                <a:latin typeface="Gill Sans Infant MT"/>
                <a:cs typeface="Gill Sans Infant Std"/>
              </a:rPr>
              <a:t>ISHOD: </a:t>
            </a:r>
            <a:r>
              <a:rPr lang="hr-HR" b="1" u="sng" dirty="0">
                <a:solidFill>
                  <a:srgbClr val="00B050"/>
                </a:solidFill>
                <a:latin typeface="Gill Sans Infant MT"/>
                <a:cs typeface="Gill Sans Infant Std"/>
              </a:rPr>
              <a:t>revidirani nastavni plan i program </a:t>
            </a:r>
            <a:r>
              <a:rPr lang="hr-HR" b="1" dirty="0">
                <a:solidFill>
                  <a:srgbClr val="00B050"/>
                </a:solidFill>
                <a:latin typeface="Gill Sans Infant MT"/>
                <a:cs typeface="Gill Sans Infant Std"/>
              </a:rPr>
              <a:t>(kurikulum)</a:t>
            </a:r>
          </a:p>
        </p:txBody>
      </p:sp>
      <p:sp>
        <p:nvSpPr>
          <p:cNvPr id="26" name="Zaobljeni pravokutnik 25"/>
          <p:cNvSpPr/>
          <p:nvPr/>
        </p:nvSpPr>
        <p:spPr>
          <a:xfrm>
            <a:off x="3610557" y="3447190"/>
            <a:ext cx="1945631" cy="195410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revizija</a:t>
            </a:r>
          </a:p>
        </p:txBody>
      </p:sp>
      <p:sp>
        <p:nvSpPr>
          <p:cNvPr id="27" name="Zaobljeni pravokutnik 26"/>
          <p:cNvSpPr/>
          <p:nvPr/>
        </p:nvSpPr>
        <p:spPr>
          <a:xfrm>
            <a:off x="6076407" y="3460895"/>
            <a:ext cx="2290747" cy="86409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predmet unutarnje evaluacije</a:t>
            </a:r>
          </a:p>
        </p:txBody>
      </p:sp>
      <p:sp>
        <p:nvSpPr>
          <p:cNvPr id="28" name="Zaobljeni pravokutnik 27"/>
          <p:cNvSpPr/>
          <p:nvPr/>
        </p:nvSpPr>
        <p:spPr>
          <a:xfrm>
            <a:off x="6034874" y="4581664"/>
            <a:ext cx="2290747" cy="86409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predmet vanjske evaluacije</a:t>
            </a:r>
          </a:p>
        </p:txBody>
      </p:sp>
      <p:sp>
        <p:nvSpPr>
          <p:cNvPr id="29" name="Zaobljeni pravokutnik 28"/>
          <p:cNvSpPr/>
          <p:nvPr/>
        </p:nvSpPr>
        <p:spPr>
          <a:xfrm>
            <a:off x="9044095" y="3469812"/>
            <a:ext cx="2665495" cy="824853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opis u </a:t>
            </a:r>
            <a:r>
              <a:rPr lang="hr-HR" b="1" dirty="0" err="1">
                <a:latin typeface="Gill Sans Infant Std"/>
                <a:cs typeface="Gill Sans Infant Std"/>
              </a:rPr>
              <a:t>samoevaluacijskom</a:t>
            </a:r>
            <a:r>
              <a:rPr lang="hr-HR" b="1" dirty="0">
                <a:latin typeface="Gill Sans Infant Std"/>
                <a:cs typeface="Gill Sans Infant Std"/>
              </a:rPr>
              <a:t> izvješću</a:t>
            </a:r>
          </a:p>
        </p:txBody>
      </p:sp>
      <p:sp>
        <p:nvSpPr>
          <p:cNvPr id="30" name="Zaobljeni pravokutnik 29"/>
          <p:cNvSpPr/>
          <p:nvPr/>
        </p:nvSpPr>
        <p:spPr>
          <a:xfrm>
            <a:off x="9094971" y="4730460"/>
            <a:ext cx="2723490" cy="56806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Gill Sans Infant Std"/>
                <a:cs typeface="Gill Sans Infant Std"/>
              </a:rPr>
              <a:t>ocijenjeno u postupku akreditacije</a:t>
            </a:r>
          </a:p>
        </p:txBody>
      </p:sp>
      <p:sp>
        <p:nvSpPr>
          <p:cNvPr id="31" name="Jednako 30"/>
          <p:cNvSpPr/>
          <p:nvPr/>
        </p:nvSpPr>
        <p:spPr>
          <a:xfrm>
            <a:off x="5594041" y="3742268"/>
            <a:ext cx="347225" cy="395034"/>
          </a:xfrm>
          <a:prstGeom prst="mathEqual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  <a:latin typeface="Gill Sans Infant Std"/>
              <a:cs typeface="Gill Sans Infant Std"/>
            </a:endParaRPr>
          </a:p>
        </p:txBody>
      </p:sp>
      <p:sp>
        <p:nvSpPr>
          <p:cNvPr id="32" name="Jednako 31"/>
          <p:cNvSpPr/>
          <p:nvPr/>
        </p:nvSpPr>
        <p:spPr>
          <a:xfrm>
            <a:off x="5619364" y="4862529"/>
            <a:ext cx="347225" cy="395034"/>
          </a:xfrm>
          <a:prstGeom prst="mathEqual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  <a:latin typeface="Gill Sans Infant Std"/>
              <a:cs typeface="Gill Sans Infant Std"/>
            </a:endParaRPr>
          </a:p>
        </p:txBody>
      </p:sp>
      <p:sp>
        <p:nvSpPr>
          <p:cNvPr id="33" name="Strelica udesno 32"/>
          <p:cNvSpPr/>
          <p:nvPr/>
        </p:nvSpPr>
        <p:spPr>
          <a:xfrm>
            <a:off x="8543006" y="3767388"/>
            <a:ext cx="360040" cy="251109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34" name="Strelica udesno 33"/>
          <p:cNvSpPr/>
          <p:nvPr/>
        </p:nvSpPr>
        <p:spPr>
          <a:xfrm>
            <a:off x="8589608" y="4888157"/>
            <a:ext cx="360040" cy="251109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35" name="Strelica dolje 34"/>
          <p:cNvSpPr/>
          <p:nvPr/>
        </p:nvSpPr>
        <p:spPr>
          <a:xfrm>
            <a:off x="10268830" y="4366470"/>
            <a:ext cx="216024" cy="276920"/>
          </a:xfrm>
          <a:prstGeom prst="down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36" name="Strelica dolje 35"/>
          <p:cNvSpPr/>
          <p:nvPr/>
        </p:nvSpPr>
        <p:spPr>
          <a:xfrm>
            <a:off x="4796743" y="2063218"/>
            <a:ext cx="216024" cy="27692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  <p:sp>
        <p:nvSpPr>
          <p:cNvPr id="37" name="Strelica dolje 36"/>
          <p:cNvSpPr/>
          <p:nvPr/>
        </p:nvSpPr>
        <p:spPr>
          <a:xfrm>
            <a:off x="4518869" y="5496391"/>
            <a:ext cx="216024" cy="276920"/>
          </a:xfrm>
          <a:prstGeom prst="down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Gill Sans Infant Std"/>
              <a:cs typeface="Gill Sans Infant Std"/>
            </a:endParaRPr>
          </a:p>
        </p:txBody>
      </p:sp>
    </p:spTree>
    <p:extLst>
      <p:ext uri="{BB962C8B-B14F-4D97-AF65-F5344CB8AC3E}">
        <p14:creationId xmlns:p14="http://schemas.microsoft.com/office/powerpoint/2010/main" val="318936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23837"/>
            <a:ext cx="3487783" cy="4601183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DVA GLAVNA CILJA </a:t>
            </a:r>
            <a:br>
              <a:rPr lang="hr-HR" b="1" dirty="0">
                <a:solidFill>
                  <a:srgbClr val="0070C0"/>
                </a:solidFill>
              </a:rPr>
            </a:br>
            <a:r>
              <a:rPr lang="hr-HR" b="1" dirty="0">
                <a:solidFill>
                  <a:srgbClr val="0070C0"/>
                </a:solidFill>
              </a:rPr>
              <a:t>POSTUPKA DONOŠENJA I REVIZIJE STUDIJSKIH PROGRAMA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99451" y="402172"/>
            <a:ext cx="7315200" cy="60445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3599181" y="376044"/>
            <a:ext cx="3396342" cy="14130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OMOGUĆITI KONTROLU TEMELJNOG ELEMENTA IZLAZNE KVALIFIKACIJE – ISHODA UČENJA NA RAZINI STUDIJSKOG PROGRAMA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7718579" y="376044"/>
            <a:ext cx="3396342" cy="137332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OMOGUĆITI NAJVEĆU MOGUĆU FLEKSIBILNOST, KOJA NE UGROŽAVA ISHODE UČENJA NA RAZINI STUDIJSKOG PROGRAMA</a:t>
            </a:r>
            <a:endParaRPr lang="hr-HR" b="1" dirty="0"/>
          </a:p>
        </p:txBody>
      </p:sp>
      <p:sp>
        <p:nvSpPr>
          <p:cNvPr id="6" name="Zaobljeni pravokutnik 5"/>
          <p:cNvSpPr/>
          <p:nvPr/>
        </p:nvSpPr>
        <p:spPr>
          <a:xfrm>
            <a:off x="3599181" y="2527840"/>
            <a:ext cx="3396342" cy="170905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RAZINA STUDIJSKOG PROGRAMA:</a:t>
            </a:r>
          </a:p>
          <a:p>
            <a:pPr algn="ctr"/>
            <a:r>
              <a:rPr lang="hr-HR" b="1" dirty="0"/>
              <a:t>svi ishodi učenja na razini studijskog programa realiziraju se na obveznim predmetima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3599181" y="4634282"/>
            <a:ext cx="3396342" cy="15155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RAZINA PREDMETA:</a:t>
            </a:r>
          </a:p>
          <a:p>
            <a:pPr algn="ctr"/>
            <a:r>
              <a:rPr lang="hr-HR" b="1" dirty="0"/>
              <a:t>svi studenti moraju ostvariti sve ishode učenja predmeta na zadovoljavajućoj razini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7679573" y="4486197"/>
            <a:ext cx="3396342" cy="21092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RAZINA PREDMETA:</a:t>
            </a:r>
          </a:p>
          <a:p>
            <a:pPr algn="ctr"/>
            <a:r>
              <a:rPr lang="hr-HR" b="1" dirty="0"/>
              <a:t>svi elementi obveznih predmeta mogu se mijenjati svake akademske godine, osim ishoda učenja, naziva, satnice, semestra i ECTS bodova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7718579" y="2223201"/>
            <a:ext cx="3396342" cy="20480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RAZINA STUDIJSKOG PROGRAMA:</a:t>
            </a:r>
          </a:p>
          <a:p>
            <a:pPr algn="ctr"/>
            <a:r>
              <a:rPr lang="hr-HR" b="1" dirty="0"/>
              <a:t>u NPP-u se navode samo obvezni predmeti, a popis izbornih predmeta može se mijenjati svake akademske godine</a:t>
            </a:r>
          </a:p>
        </p:txBody>
      </p:sp>
      <p:sp>
        <p:nvSpPr>
          <p:cNvPr id="11" name="Strelica dolje 10"/>
          <p:cNvSpPr/>
          <p:nvPr/>
        </p:nvSpPr>
        <p:spPr>
          <a:xfrm>
            <a:off x="5066453" y="1870364"/>
            <a:ext cx="461797" cy="4124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trelica dolje 12"/>
          <p:cNvSpPr/>
          <p:nvPr/>
        </p:nvSpPr>
        <p:spPr>
          <a:xfrm>
            <a:off x="9216210" y="1840443"/>
            <a:ext cx="401079" cy="27530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Strelica lijevo-desno 15"/>
          <p:cNvSpPr/>
          <p:nvPr/>
        </p:nvSpPr>
        <p:spPr>
          <a:xfrm>
            <a:off x="7145383" y="3068427"/>
            <a:ext cx="498266" cy="3469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trelica lijevo-desno 17"/>
          <p:cNvSpPr/>
          <p:nvPr/>
        </p:nvSpPr>
        <p:spPr>
          <a:xfrm>
            <a:off x="7106921" y="5260963"/>
            <a:ext cx="511388" cy="356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1928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2418"/>
          </a:xfrm>
        </p:spPr>
        <p:txBody>
          <a:bodyPr/>
          <a:lstStyle/>
          <a:p>
            <a:r>
              <a:rPr lang="hr-HR" b="1" dirty="0">
                <a:solidFill>
                  <a:srgbClr val="0070C0"/>
                </a:solidFill>
              </a:rPr>
              <a:t>OSIGURANJE KVALITETE I NASTAVNI PROCES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037" y="1446244"/>
            <a:ext cx="11681925" cy="4889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Pravilnik o postupku donošenja novih i revizije postojećih studijskih programa, 2022</a:t>
            </a:r>
          </a:p>
          <a:p>
            <a:r>
              <a:rPr lang="hr-HR" dirty="0"/>
              <a:t>sastav povjerenstava za izradu (revidiranog) nastavnog plana i programa: </a:t>
            </a:r>
            <a:r>
              <a:rPr lang="hr-HR" b="1" dirty="0">
                <a:solidFill>
                  <a:srgbClr val="FF0000"/>
                </a:solidFill>
              </a:rPr>
              <a:t>koordinator kvalitete</a:t>
            </a:r>
            <a:r>
              <a:rPr lang="hr-HR" dirty="0"/>
              <a:t>, student, gospodarstvenik, nastavnici</a:t>
            </a:r>
          </a:p>
          <a:p>
            <a:r>
              <a:rPr lang="hr-HR" dirty="0"/>
              <a:t>uloga </a:t>
            </a:r>
            <a:r>
              <a:rPr lang="hr-HR" b="1" dirty="0">
                <a:solidFill>
                  <a:srgbClr val="FF0000"/>
                </a:solidFill>
              </a:rPr>
              <a:t>Povjerenstva za unapređenje studijskih programa SUM</a:t>
            </a:r>
          </a:p>
          <a:p>
            <a:r>
              <a:rPr lang="hr-HR" b="1" dirty="0">
                <a:solidFill>
                  <a:srgbClr val="FF0000"/>
                </a:solidFill>
              </a:rPr>
              <a:t>obrasci </a:t>
            </a:r>
            <a:r>
              <a:rPr lang="hr-HR" dirty="0"/>
              <a:t>za nastavni plan i nastavni program (</a:t>
            </a:r>
            <a:r>
              <a:rPr lang="hr-HR" dirty="0" err="1"/>
              <a:t>silabus</a:t>
            </a:r>
            <a:r>
              <a:rPr lang="hr-HR" dirty="0"/>
              <a:t>)</a:t>
            </a:r>
          </a:p>
          <a:p>
            <a:r>
              <a:rPr lang="hr-HR" b="1" dirty="0">
                <a:solidFill>
                  <a:srgbClr val="FF0000"/>
                </a:solidFill>
              </a:rPr>
              <a:t>matrica ishoda učenja </a:t>
            </a:r>
            <a:r>
              <a:rPr lang="hr-HR" dirty="0"/>
              <a:t>na razini studijskog programa i ishoda učenja na razini obveznih predmeta</a:t>
            </a:r>
          </a:p>
          <a:p>
            <a:r>
              <a:rPr lang="hr-HR" dirty="0"/>
              <a:t>tablično </a:t>
            </a:r>
            <a:r>
              <a:rPr lang="hr-HR" b="1" dirty="0">
                <a:solidFill>
                  <a:srgbClr val="FF0000"/>
                </a:solidFill>
              </a:rPr>
              <a:t>povezivanje</a:t>
            </a:r>
            <a:r>
              <a:rPr lang="hr-HR" dirty="0"/>
              <a:t> ishoda učenja na razini predmeta s obvezama studenata, ECTS bodovima (</a:t>
            </a:r>
            <a:r>
              <a:rPr lang="hr-HR" dirty="0" err="1"/>
              <a:t>opterećenuju</a:t>
            </a:r>
            <a:r>
              <a:rPr lang="hr-HR" dirty="0"/>
              <a:t>) i udjelu u ocjeni </a:t>
            </a:r>
          </a:p>
          <a:p>
            <a:r>
              <a:rPr lang="hr-HR" dirty="0"/>
              <a:t>obveza održavanja </a:t>
            </a:r>
            <a:r>
              <a:rPr lang="hr-HR" b="1" dirty="0">
                <a:solidFill>
                  <a:srgbClr val="FF0000"/>
                </a:solidFill>
              </a:rPr>
              <a:t>javne rasprave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+ Vodič za izradu nastavnih planova i programa na Sveučilištu u Mostaru, 2022</a:t>
            </a:r>
          </a:p>
        </p:txBody>
      </p:sp>
    </p:spTree>
    <p:extLst>
      <p:ext uri="{BB962C8B-B14F-4D97-AF65-F5344CB8AC3E}">
        <p14:creationId xmlns:p14="http://schemas.microsoft.com/office/powerpoint/2010/main" val="278720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62C6C5-95FD-AB93-1365-A54FEFD5B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573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OBRAZAC ZA SILABUS (1. DIO)</a:t>
            </a:r>
          </a:p>
        </p:txBody>
      </p:sp>
      <p:pic>
        <p:nvPicPr>
          <p:cNvPr id="4" name="Rezervirano mjesto sadržaja 6">
            <a:extLst>
              <a:ext uri="{FF2B5EF4-FFF2-40B4-BE49-F238E27FC236}">
                <a16:creationId xmlns:a16="http://schemas.microsoft.com/office/drawing/2014/main" id="{2FBF92EB-FA93-A58B-F96B-536D0251A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8" y="1222311"/>
            <a:ext cx="10590245" cy="4506686"/>
          </a:xfrm>
        </p:spPr>
      </p:pic>
    </p:spTree>
    <p:extLst>
      <p:ext uri="{BB962C8B-B14F-4D97-AF65-F5344CB8AC3E}">
        <p14:creationId xmlns:p14="http://schemas.microsoft.com/office/powerpoint/2010/main" val="1965247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62C6C5-95FD-AB93-1365-A54FEFD5B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12"/>
            <a:ext cx="10515600" cy="559837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OBRAZAC ZA SILABUS (2. DIO)</a:t>
            </a:r>
          </a:p>
        </p:txBody>
      </p:sp>
      <p:pic>
        <p:nvPicPr>
          <p:cNvPr id="6" name="Rezervirano mjesto sadržaja 4">
            <a:extLst>
              <a:ext uri="{FF2B5EF4-FFF2-40B4-BE49-F238E27FC236}">
                <a16:creationId xmlns:a16="http://schemas.microsoft.com/office/drawing/2014/main" id="{A9140B54-A18F-C097-A2C9-0605115505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4" y="746450"/>
            <a:ext cx="10739535" cy="5430514"/>
          </a:xfrm>
        </p:spPr>
      </p:pic>
    </p:spTree>
    <p:extLst>
      <p:ext uri="{BB962C8B-B14F-4D97-AF65-F5344CB8AC3E}">
        <p14:creationId xmlns:p14="http://schemas.microsoft.com/office/powerpoint/2010/main" val="231882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952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ODLUKE – NASTAVNI PROCES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287624"/>
            <a:ext cx="11234057" cy="4889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Odluka o pokretanju redovite revizije studijskih programa na Sveučilištu u Mostaru (2022)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Odluka o usvajanju jedinstvene metodologije dodjeljivanja i korištenja naziva studijskih programa i smjerova na Sveučilištu u Mostaru (2022)</a:t>
            </a: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Odluka o imenovanju Povjerenstva za unapređenje studijskih programa na Sveučilištu u Mostaru (2022; 2023)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Odluka o načinu vođenja, izgledu i sadržaju Registra studijskih programa koji se izvode na Sveučilištu u Mostaru (2019; 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Odluka o sadržaju obrasca za prijavu završnog i diplomskog rada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Odluka o izradi nastavnih programa (silabusa) na engleskom jeziku i/ili drugom stranom jeziku (2023)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B050"/>
                </a:solidFill>
              </a:rPr>
              <a:t>Odluka o usvajanju Upute za izradu i primjenu oglednih testova pismenih ispita te koncepata usmenih i praktičnih ispita (2023)</a:t>
            </a: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104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952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PRAVILNICI I PUBLIKACIJE – NASTAVNI PROCES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287624"/>
            <a:ext cx="11234057" cy="4889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Pravilnik o ekvivalenciji ranije stečenog naziva s novim nazivom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Pravilnik o priznavanju neformalnog obrazovanja i informalnog učenja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Pravilnik o priznavanju obrazovnih isprava i razdoblja studija stečenih na drugim visokoškolskim ustanovama (2023)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Pravilnik o cjeloživotnom učenju na Sveučilištu u Mostaru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Vodič za studente o priznavanju neformalnog obrazovanja i informalnog učenja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Priručnik za visokoškolsku nastavu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Priručnik za stjecanje nastavničkih kompetencija tijekom reodvitog studija na Sveučilištu u Mostaru (2023)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Pravilnik o unutarnjoj prosudbi na Sveučilištu u Mostaru (2024)</a:t>
            </a:r>
          </a:p>
          <a:p>
            <a:pPr marL="0" indent="0">
              <a:buNone/>
            </a:pP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8732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43726" cy="10997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b="1" dirty="0">
                <a:solidFill>
                  <a:srgbClr val="00B050"/>
                </a:solidFill>
              </a:rPr>
              <a:t>Odluka o usvajanju Upute za izradu i primjenu oglednih testova pismenih ispita te koncepata usmenih i praktičnih ispita (2023)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1660850"/>
            <a:ext cx="11234057" cy="45161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u="sng" dirty="0">
                <a:solidFill>
                  <a:srgbClr val="0070C0"/>
                </a:solidFill>
              </a:rPr>
              <a:t>Ciljevi:</a:t>
            </a:r>
          </a:p>
          <a:p>
            <a:pPr marL="457200" lvl="1" indent="0">
              <a:buNone/>
            </a:pPr>
            <a:r>
              <a:rPr lang="pl-PL" b="1" dirty="0">
                <a:solidFill>
                  <a:srgbClr val="0070C0"/>
                </a:solidFill>
              </a:rPr>
              <a:t>- unapređenje transparentnosti i objektivnosti postupaka vrednovanja i ocjenjivanja</a:t>
            </a:r>
          </a:p>
          <a:p>
            <a:pPr marL="457200" lvl="1" indent="0">
              <a:buNone/>
            </a:pPr>
            <a:r>
              <a:rPr lang="pl-PL" b="1" dirty="0">
                <a:solidFill>
                  <a:srgbClr val="0070C0"/>
                </a:solidFill>
              </a:rPr>
              <a:t>- usklađivanje izvedbe studijskog programa s njegovim nastavnim planom i programom</a:t>
            </a:r>
          </a:p>
          <a:p>
            <a:pPr marL="457200" lvl="1" indent="0">
              <a:buNone/>
            </a:pPr>
            <a:r>
              <a:rPr lang="pl-PL" b="1" dirty="0">
                <a:solidFill>
                  <a:srgbClr val="0070C0"/>
                </a:solidFill>
              </a:rPr>
              <a:t>- uspostavljanje mehanizma za praćenje ostvarivanja ishoda učenja na razini predmeta</a:t>
            </a:r>
          </a:p>
          <a:p>
            <a:pPr marL="0" indent="0">
              <a:buNone/>
            </a:pPr>
            <a:r>
              <a:rPr lang="hr-HR" b="1" u="sng" dirty="0">
                <a:solidFill>
                  <a:srgbClr val="0070C0"/>
                </a:solidFill>
              </a:rPr>
              <a:t>Karakteristike: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usklađeni su s vrstama </a:t>
            </a:r>
            <a:r>
              <a:rPr lang="hr-HR" b="1" dirty="0" err="1">
                <a:solidFill>
                  <a:srgbClr val="0070C0"/>
                </a:solidFill>
              </a:rPr>
              <a:t>predispitnih</a:t>
            </a:r>
            <a:r>
              <a:rPr lang="hr-HR" b="1" dirty="0">
                <a:solidFill>
                  <a:srgbClr val="0070C0"/>
                </a:solidFill>
              </a:rPr>
              <a:t> i ispitnih obveza definiranih </a:t>
            </a:r>
            <a:r>
              <a:rPr lang="hr-HR" b="1" dirty="0" err="1">
                <a:solidFill>
                  <a:srgbClr val="0070C0"/>
                </a:solidFill>
              </a:rPr>
              <a:t>silabusom</a:t>
            </a:r>
            <a:endParaRPr lang="hr-HR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F0000"/>
                </a:solidFill>
              </a:rPr>
              <a:t>- sadrže način/metodologiju ocjenjivanja, odnosno definiranja konačne ocjene, prema kojoj se za prolazne ocjene trebaju ostvariti svi ishodi učenja na razini predmeta definirani </a:t>
            </a:r>
            <a:r>
              <a:rPr lang="hr-HR" b="1" dirty="0" err="1">
                <a:solidFill>
                  <a:srgbClr val="FF0000"/>
                </a:solidFill>
              </a:rPr>
              <a:t>silabusom</a:t>
            </a:r>
            <a:endParaRPr lang="hr-HR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sadrže način/metodologiju ocjenjivanja koja je usklađena s Pravilnikom o studiranju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FF0000"/>
                </a:solidFill>
              </a:rPr>
              <a:t>- usvajaju se na ZNV i objavljuju na webu</a:t>
            </a:r>
          </a:p>
          <a:p>
            <a:pPr marL="0" indent="0">
              <a:buNone/>
            </a:pPr>
            <a:r>
              <a:rPr lang="hr-HR" b="1" u="sng" dirty="0">
                <a:solidFill>
                  <a:srgbClr val="0070C0"/>
                </a:solidFill>
              </a:rPr>
              <a:t>Elementi: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ishodi učenja koji se provjeravaju na svakom pitanju/zadatku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broj pitanja/zadataka 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broj bodova za svako pitanje/zadatak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FF0000"/>
                </a:solidFill>
              </a:rPr>
              <a:t>- minimalan broj bodova za ostvarivanje svakog ishoda učenja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raspon broja ostvarenih bodova za svaku prolaznu ocjenu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napomene, prema potrebi</a:t>
            </a:r>
          </a:p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3714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82919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SUSTAV OSIGURANJA KVALITETE NA SVEUČILIŠTU U MOSTARU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1194318"/>
            <a:ext cx="11243388" cy="4982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PRAVILNIK O USTROJU I DJELOVANJU SUSTAVA ZA OSIGURANJE KVALITETE (2020)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1) Područja vrednovanja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2) Tijela: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Ured za osiguranje i unapređenje kvalitete (2)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Odbor za osiguranje i unapređenje kvalitete (1+2+11+1+1+1)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koordinatori kvalitete ustrojbenih jedinica (11)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Povjerenstva za osiguranje i unapređenje kvalitete ustrojbenih jedinica 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(11 x min.5)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Tim za izradu </a:t>
            </a:r>
            <a:r>
              <a:rPr lang="hr-HR" b="1" dirty="0" err="1">
                <a:solidFill>
                  <a:srgbClr val="0070C0"/>
                </a:solidFill>
              </a:rPr>
              <a:t>samoevaluacijskog</a:t>
            </a:r>
            <a:r>
              <a:rPr lang="hr-HR" b="1" dirty="0">
                <a:solidFill>
                  <a:srgbClr val="0070C0"/>
                </a:solidFill>
              </a:rPr>
              <a:t> izvješća Sveučilišta u Mostaru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Timovi za izradu </a:t>
            </a:r>
            <a:r>
              <a:rPr lang="hr-HR" b="1" dirty="0" err="1">
                <a:solidFill>
                  <a:srgbClr val="0070C0"/>
                </a:solidFill>
              </a:rPr>
              <a:t>samoevaluacijskog</a:t>
            </a:r>
            <a:r>
              <a:rPr lang="hr-HR" b="1" dirty="0">
                <a:solidFill>
                  <a:srgbClr val="0070C0"/>
                </a:solidFill>
              </a:rPr>
              <a:t> izvješća studijskih programa</a:t>
            </a:r>
          </a:p>
        </p:txBody>
      </p:sp>
    </p:spTree>
    <p:extLst>
      <p:ext uri="{BB962C8B-B14F-4D97-AF65-F5344CB8AC3E}">
        <p14:creationId xmlns:p14="http://schemas.microsoft.com/office/powerpoint/2010/main" val="3253458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AEBDFA-122B-2E38-AC4B-E8BE38BD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171797"/>
          </a:xfrm>
        </p:spPr>
        <p:txBody>
          <a:bodyPr/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HVALA NA PAŽNJI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6E5FCF0-DC32-50F2-03DC-F38B016310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b="1" dirty="0">
                <a:solidFill>
                  <a:srgbClr val="0070C0"/>
                </a:solidFill>
              </a:rPr>
              <a:t>E-mail:</a:t>
            </a:r>
            <a:r>
              <a:rPr lang="hr-HR" b="1" dirty="0"/>
              <a:t> </a:t>
            </a:r>
            <a:r>
              <a:rPr lang="hr-HR" b="1" dirty="0">
                <a:solidFill>
                  <a:srgbClr val="0070C0"/>
                </a:solidFill>
                <a:hlinkClick r:id="rId2"/>
              </a:rPr>
              <a:t>luciana.boban@sum.ba</a:t>
            </a:r>
            <a:endParaRPr lang="hr-HR" b="1" dirty="0">
              <a:solidFill>
                <a:srgbClr val="0070C0"/>
              </a:solidFill>
            </a:endParaRPr>
          </a:p>
          <a:p>
            <a:pPr algn="r"/>
            <a:r>
              <a:rPr lang="hr-HR" b="1" dirty="0">
                <a:solidFill>
                  <a:srgbClr val="0070C0"/>
                </a:solidFill>
              </a:rPr>
              <a:t>Mob.: 063 325 815 </a:t>
            </a:r>
          </a:p>
        </p:txBody>
      </p:sp>
    </p:spTree>
    <p:extLst>
      <p:ext uri="{BB962C8B-B14F-4D97-AF65-F5344CB8AC3E}">
        <p14:creationId xmlns:p14="http://schemas.microsoft.com/office/powerpoint/2010/main" val="1016888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085"/>
            <a:ext cx="10515600" cy="511952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>
                <a:solidFill>
                  <a:srgbClr val="0070C0"/>
                </a:solidFill>
              </a:rPr>
              <a:t>LINKOVI – pravilnici, publikacije i odluke iz područja osiguranja kvalitete</a:t>
            </a:r>
            <a:endParaRPr lang="hr-HR" sz="2800" b="1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363" y="779057"/>
            <a:ext cx="11635273" cy="56217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Pravilnik o ustroju i djelovanju sustava za osiguranje kvalitete (2020):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2"/>
              </a:rPr>
              <a:t>https://web-admin.sum.ba/api/storage/Pravilnik%20o%20ustroju%20i%20djelovanju%20sustava%20za%20osiguranje%20kvalitete%20na%20SUM_1606808591_20.pdf</a:t>
            </a: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Priručnik za osiguranje kvalitete na Sveučilištu u Mostaru (2020):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3"/>
              </a:rPr>
              <a:t>https://web-admin.sum.ba/api/storage/prirucnik_za_osiguranje_kvalitete.pdf</a:t>
            </a: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Vodič kroz osiguranje kvalitete na Sveučilištu u Mostaru (2020):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4"/>
              </a:rPr>
              <a:t>https://web-admin.sum.ba/api/storage/vodic_osiguranje_kvalitete.pdf</a:t>
            </a: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Odluke o unutarnjoj prosudbi na Sveučilištu u Mostaru: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5"/>
              </a:rPr>
              <a:t>https://www.sum.ba/sum/kvaliteta/unutarnja-prosudba</a:t>
            </a: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Pravilnik o unutarnjoj prosudbi na Sveučilištu u Mostaru: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6"/>
              </a:rPr>
              <a:t>https://web-admin.sum.ba/api/storage/Pravinik%20o%20unutarnjoj%20prosudbi%20na%20Sveu%C4%8Dili%C5%A1tu%20u%20Mostaru_1711096709_63.pdf</a:t>
            </a:r>
            <a:r>
              <a:rPr lang="pl-PL" sz="22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pl-PL" sz="2200" b="1" dirty="0">
                <a:solidFill>
                  <a:srgbClr val="FF0000"/>
                </a:solidFill>
              </a:rPr>
              <a:t>Izvješće o radu i učinkovitosti djelovanja sustava za osiguranje kvalitete na Sveučilištu u Mostaru za ak. 2022./23. god.: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0070C0"/>
                </a:solidFill>
                <a:hlinkClick r:id="rId7"/>
              </a:rPr>
              <a:t>https://web-admin.sum.ba/api/storage/IZVJE%C5%A0%C4%86E%20O%20RADU%20I%20U%C4%8CINKOVITOSTI%20SUSTAVA%20ZA%20OSIGURANJE%20KVALITETE%20ZA%20AK_1710491566_44.pdf</a:t>
            </a: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sz="2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9962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B1D055-990C-7A4E-36CE-72A4445F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81" y="169085"/>
            <a:ext cx="11532638" cy="511952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rgbClr val="0070C0"/>
                </a:solidFill>
              </a:rPr>
              <a:t>LINKOVI – pravilnici i publikacije vezani za nastavni proces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344899-691D-1E87-A12F-03CC8C34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81" y="681038"/>
            <a:ext cx="11862319" cy="5215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Pravilnik o postupku donošenja novih i revizije postojećih studijskih programa (2022):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70C0"/>
                </a:solidFill>
                <a:hlinkClick r:id="rId2"/>
              </a:rPr>
              <a:t>https://web-admin.sum.ba/api/storage/Pravilnik%20o%20postupku%20dono%C5%A1enja%20novih%20i%20revizije%20postoje%C4%87ih%20studijskih%20programa%20na%20SUM_1688987831_27.pdf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Pravilnik o ekvivalenciji ranije stečenog naziva s novim nazivom (2023): </a:t>
            </a:r>
            <a:r>
              <a:rPr lang="pl-PL" sz="1400" dirty="0">
                <a:solidFill>
                  <a:srgbClr val="0070C0"/>
                </a:solidFill>
                <a:hlinkClick r:id="rId3"/>
              </a:rPr>
              <a:t>https://web-admin.sum.ba/api/storage/ekvi_1683717965_40.pdf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Pravilnik o priznavanju neformalnog obrazovanja i informalnog učenja (2023):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70C0"/>
                </a:solidFill>
                <a:hlinkClick r:id="rId4"/>
              </a:rPr>
              <a:t>https://web-admin.sum.ba/api/storage/Pravilnik%20o%20priznavanju%20neformalnog%20obrazovanja%20i%20informalnog%20u%C4%8Denja_1681900304_65.pdf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Pravilnik o priznavanju obrazovnih isprava i razdoblja studija stečenih na drugim visokoškolskim ustanovama (2023):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70C0"/>
                </a:solidFill>
                <a:hlinkClick r:id="rId5"/>
              </a:rPr>
              <a:t>https://web-admin.sum.ba/api/storage/Pravilnik%20o%20priznavanju%20obrazovnih%20isprava%20i%20razdoblja%20studija%20ste%C4%8Denih%20na%20drugim%20V%C5%A0U_1687427490_84.pdf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Pravilnik o cjeloživotnom učenju na Sveučilištu u Mostaru (2023):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70C0"/>
                </a:solidFill>
                <a:hlinkClick r:id="rId6"/>
              </a:rPr>
              <a:t>https://web-admin.sum.ba/api/storage/Pravilnik%20o%20cjelo%C5%BEivotnom%20u%C4%8Denju%20na%20SUM_1688387668_52.pdf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Vodič za studente o priznavanju neformalnog obrazovanja i informalnog učenja (2023): </a:t>
            </a:r>
            <a:r>
              <a:rPr lang="pl-PL" sz="1400" dirty="0">
                <a:solidFill>
                  <a:srgbClr val="0070C0"/>
                </a:solidFill>
                <a:hlinkClick r:id="rId7"/>
              </a:rPr>
              <a:t>https://web-admin.sum.ba/api/storage/vodic_za_studente_SUM.pdf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Vodič za izradu nastavnih planova i programa na Sveučilištu u Mostaru (2022/2023):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70C0"/>
                </a:solidFill>
                <a:hlinkClick r:id="rId8"/>
              </a:rPr>
              <a:t>https://web-admin.sum.ba/api/storage/vodic_za_izradu_nastavnih_planova_i_programa_na_SUM.pdf</a:t>
            </a: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sz="1400" b="1" dirty="0">
                <a:solidFill>
                  <a:srgbClr val="FF0000"/>
                </a:solidFill>
              </a:rPr>
              <a:t>Priručnik za visokoškolsku nastavu: </a:t>
            </a:r>
            <a:r>
              <a:rPr lang="pl-PL" sz="1400" dirty="0">
                <a:solidFill>
                  <a:srgbClr val="0070C0"/>
                </a:solidFill>
                <a:hlinkClick r:id="rId9"/>
              </a:rPr>
              <a:t>https://web-admin.sum.ba/api/storage/prirucnik_za_visokoskolsku_nastavu</a:t>
            </a:r>
            <a:r>
              <a:rPr lang="pl-PL" sz="1400">
                <a:solidFill>
                  <a:srgbClr val="0070C0"/>
                </a:solidFill>
                <a:hlinkClick r:id="rId9"/>
              </a:rPr>
              <a:t>.pdf</a:t>
            </a:r>
            <a:r>
              <a:rPr lang="pl-PL" sz="1400">
                <a:solidFill>
                  <a:srgbClr val="0070C0"/>
                </a:solidFill>
              </a:rPr>
              <a:t> </a:t>
            </a:r>
            <a:endParaRPr lang="pl-P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8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8291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>
                <a:solidFill>
                  <a:srgbClr val="FF0000"/>
                </a:solidFill>
              </a:rPr>
              <a:t>PRIRUČNIK ZA OSIGURANJE KVALITETE (2020) – 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96" y="1455575"/>
            <a:ext cx="11402008" cy="4282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1) ANKETE (studenti, nastavno i nenastavno osoblje, </a:t>
            </a:r>
            <a:r>
              <a:rPr lang="hr-HR" b="1" dirty="0" err="1">
                <a:solidFill>
                  <a:srgbClr val="0070C0"/>
                </a:solidFill>
              </a:rPr>
              <a:t>alumni</a:t>
            </a:r>
            <a:r>
              <a:rPr lang="hr-HR" b="1" dirty="0">
                <a:solidFill>
                  <a:srgbClr val="0070C0"/>
                </a:solidFill>
              </a:rPr>
              <a:t>, poslodavci, javnost)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2) PODATCI: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STUDENTI (ispunjenost kvota, struktura brucoša/studenata, prolaznost, struktura diplomiranih, uspješnost studiranja, mobilnost)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NASTAVNO OSOBLJE (struktura, opterećenje, znanstveno-istraživački radovi, mobilnost, projektne aktivnosti)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NENASTAVNO OSOBLJE (struktura, mobilnost, projektne aktivnosti)</a:t>
            </a:r>
          </a:p>
          <a:p>
            <a:pPr lvl="1"/>
            <a:r>
              <a:rPr lang="hr-HR" b="1" dirty="0">
                <a:solidFill>
                  <a:srgbClr val="0070C0"/>
                </a:solidFill>
              </a:rPr>
              <a:t>STUDIJSKI PROGRAMI (struktura, oblici nastave, oblici provjere znanja, pokrivenost literaturom, struktura literature, resursi)</a:t>
            </a:r>
          </a:p>
        </p:txBody>
      </p:sp>
    </p:spTree>
    <p:extLst>
      <p:ext uri="{BB962C8B-B14F-4D97-AF65-F5344CB8AC3E}">
        <p14:creationId xmlns:p14="http://schemas.microsoft.com/office/powerpoint/2010/main" val="394901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605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>
                <a:solidFill>
                  <a:srgbClr val="FF0000"/>
                </a:solidFill>
              </a:rPr>
              <a:t>PRIRUČNIK ZA OSIGURANJE KVALITETE (2020) – provedba: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933062"/>
            <a:ext cx="11784564" cy="522514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svaka anketa se provodi u isto vrijeme i na isti način na svim UJ i za sve studijske programe, uz koordinaciju Ureda SUM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svaki podatak se prikuplja u isto vrijeme i na isti način na svim UJ i za sve studijske programa, uz koordinaciju Ureda SUM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izvještaji o provedenim anketama i izvještajni obrasci s podacima usvajaju se u isto vrijeme na svim ZNV UJ i na Senatu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izvještajni obrasci s podatcima sadrže obradu na razini studijskog programa / smjera, ustrojbene jedinice i SUM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podatci usvojeni na ZNV UJ i Senatu su službeni podatci za određenu ak. god.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prikupljanje podataka iz sustava, od prodekana, službi UJ i rektorata</a:t>
            </a:r>
          </a:p>
          <a:p>
            <a:pPr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provedeno za 19/20, 20/21, 21/22 (obrada za 22/23 u tijeku)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4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A8F0A-D221-383E-E705-8E2E212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6557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</a:rPr>
              <a:t>Primjer izvještajnog obrasca (ispunjenost kvota, 20/21, SUM)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3389DB6F-6A49-5C2C-79A3-CEB2635C6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9" y="1091682"/>
            <a:ext cx="11187404" cy="5085281"/>
          </a:xfrm>
        </p:spPr>
      </p:pic>
    </p:spTree>
    <p:extLst>
      <p:ext uri="{BB962C8B-B14F-4D97-AF65-F5344CB8AC3E}">
        <p14:creationId xmlns:p14="http://schemas.microsoft.com/office/powerpoint/2010/main" val="310123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A8F0A-D221-383E-E705-8E2E212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8" y="365125"/>
            <a:ext cx="10924592" cy="726557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</a:rPr>
              <a:t>Primjer izvještajnog obrasca (ispunjenost kvota, 20/21, Fakultet zdravstvenih studija)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3E00E352-9C3E-E4CB-9B72-DF0F8EB0C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20" y="1222310"/>
            <a:ext cx="10021078" cy="4544009"/>
          </a:xfrm>
        </p:spPr>
      </p:pic>
    </p:spTree>
    <p:extLst>
      <p:ext uri="{BB962C8B-B14F-4D97-AF65-F5344CB8AC3E}">
        <p14:creationId xmlns:p14="http://schemas.microsoft.com/office/powerpoint/2010/main" val="4256073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608823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PERIODIČNOST - GODIŠNJA IZVJEŠĆA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933062"/>
            <a:ext cx="11784564" cy="5225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EBE5B945-CD00-CDFA-5489-BD8CDC1EF6B8}"/>
              </a:ext>
            </a:extLst>
          </p:cNvPr>
          <p:cNvSpPr/>
          <p:nvPr/>
        </p:nvSpPr>
        <p:spPr>
          <a:xfrm>
            <a:off x="681133" y="933062"/>
            <a:ext cx="5069635" cy="21973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u="sng" dirty="0">
                <a:solidFill>
                  <a:schemeClr val="tx1"/>
                </a:solidFill>
              </a:rPr>
              <a:t>OBVEZA PO ZAKONU,  čl. 31: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„visokoškolska ustanova provodi kontinuirano, </a:t>
            </a:r>
            <a:r>
              <a:rPr lang="hr-HR" sz="2000" b="1" u="sng" dirty="0">
                <a:solidFill>
                  <a:srgbClr val="FF0000"/>
                </a:solidFill>
              </a:rPr>
              <a:t>u pravilu na kraju akademske godine</a:t>
            </a:r>
            <a:r>
              <a:rPr lang="hr-HR" sz="2000" b="1" dirty="0">
                <a:solidFill>
                  <a:schemeClr val="tx1"/>
                </a:solidFill>
              </a:rPr>
              <a:t>, a najviše u intervalima od tri akademske godine, postupak </a:t>
            </a:r>
            <a:r>
              <a:rPr lang="hr-HR" sz="2000" b="1" dirty="0" err="1">
                <a:solidFill>
                  <a:schemeClr val="tx1"/>
                </a:solidFill>
              </a:rPr>
              <a:t>samovrednovanja</a:t>
            </a:r>
            <a:r>
              <a:rPr lang="hr-HR" sz="2000" b="1" dirty="0">
                <a:solidFill>
                  <a:schemeClr val="tx1"/>
                </a:solidFill>
              </a:rPr>
              <a:t> i ocjene kvalitete svojih studijskih programa, nastave i uvjeta rada“ </a:t>
            </a:r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2766B557-A5FA-68DC-7210-B13EF2F43E8B}"/>
              </a:ext>
            </a:extLst>
          </p:cNvPr>
          <p:cNvSpPr/>
          <p:nvPr/>
        </p:nvSpPr>
        <p:spPr>
          <a:xfrm>
            <a:off x="6441233" y="900404"/>
            <a:ext cx="4544008" cy="223001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u="sng" dirty="0">
                <a:solidFill>
                  <a:schemeClr val="tx1"/>
                </a:solidFill>
              </a:rPr>
              <a:t>OBVEZA PO STATUTU,  čl. 204: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„ustrojbene jedinice </a:t>
            </a:r>
            <a:r>
              <a:rPr lang="hr-HR" sz="2000" b="1" u="sng" dirty="0">
                <a:solidFill>
                  <a:srgbClr val="FF0000"/>
                </a:solidFill>
              </a:rPr>
              <a:t>jednom godišnje </a:t>
            </a:r>
            <a:r>
              <a:rPr lang="hr-HR" sz="2000" b="1" dirty="0">
                <a:solidFill>
                  <a:schemeClr val="tx1"/>
                </a:solidFill>
              </a:rPr>
              <a:t>vrše internu evaluaciju kroz praćenje realizacije studijskih programa“</a:t>
            </a:r>
          </a:p>
          <a:p>
            <a:pPr algn="ctr"/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9" name="Strelica: prema dolje 8">
            <a:extLst>
              <a:ext uri="{FF2B5EF4-FFF2-40B4-BE49-F238E27FC236}">
                <a16:creationId xmlns:a16="http://schemas.microsoft.com/office/drawing/2014/main" id="{02DF84DA-6769-E40A-D841-AF8CF0709B17}"/>
              </a:ext>
            </a:extLst>
          </p:cNvPr>
          <p:cNvSpPr/>
          <p:nvPr/>
        </p:nvSpPr>
        <p:spPr>
          <a:xfrm>
            <a:off x="5704115" y="2747867"/>
            <a:ext cx="737118" cy="8304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B68BCD3C-5996-8CAB-26A0-4CF7856ADA2E}"/>
              </a:ext>
            </a:extLst>
          </p:cNvPr>
          <p:cNvSpPr/>
          <p:nvPr/>
        </p:nvSpPr>
        <p:spPr>
          <a:xfrm>
            <a:off x="992155" y="3701921"/>
            <a:ext cx="10207690" cy="20177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u="sng" dirty="0">
                <a:solidFill>
                  <a:srgbClr val="FF0000"/>
                </a:solidFill>
              </a:rPr>
              <a:t>Izrada godišnjih izvješća za SUM, svaku UJ i svaki studijski program: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- prema jedinstvenim obrascima usvojenim na Senatu 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- sadrže </a:t>
            </a:r>
            <a:r>
              <a:rPr lang="hr-HR" sz="2000" b="1" dirty="0">
                <a:solidFill>
                  <a:srgbClr val="FF0000"/>
                </a:solidFill>
              </a:rPr>
              <a:t>sve izvještajne obrasce </a:t>
            </a:r>
            <a:r>
              <a:rPr lang="hr-HR" sz="2000" b="1" dirty="0">
                <a:solidFill>
                  <a:schemeClr val="tx1"/>
                </a:solidFill>
              </a:rPr>
              <a:t>za sve podatke i ankete 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- ne sadrže interpretaciju podataka ni opis ispunjenosti kriterija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- usvajaju se na ZNV i Senatu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- izrađena godišnja izvješća za 19/20, 20/21 i 21/22 (izrada za 22/23 u tijeku)</a:t>
            </a:r>
          </a:p>
        </p:txBody>
      </p:sp>
    </p:spTree>
    <p:extLst>
      <p:ext uri="{BB962C8B-B14F-4D97-AF65-F5344CB8AC3E}">
        <p14:creationId xmlns:p14="http://schemas.microsoft.com/office/powerpoint/2010/main" val="339157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01214"/>
            <a:ext cx="10515600" cy="608823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PERIODIČNOST – TROGODIŠNJE SAMOEVALUACIJE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816429"/>
            <a:ext cx="11784564" cy="52251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EBE5B945-CD00-CDFA-5489-BD8CDC1EF6B8}"/>
              </a:ext>
            </a:extLst>
          </p:cNvPr>
          <p:cNvSpPr/>
          <p:nvPr/>
        </p:nvSpPr>
        <p:spPr>
          <a:xfrm>
            <a:off x="1337385" y="1394924"/>
            <a:ext cx="9862459" cy="12899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u="sng" dirty="0">
                <a:solidFill>
                  <a:schemeClr val="tx1"/>
                </a:solidFill>
              </a:rPr>
              <a:t>OBVEZA PO ZAKONU,  čl. 31:</a:t>
            </a:r>
          </a:p>
          <a:p>
            <a:pPr algn="ctr"/>
            <a:r>
              <a:rPr lang="hr-HR" sz="2000" b="1" dirty="0">
                <a:solidFill>
                  <a:schemeClr val="tx1"/>
                </a:solidFill>
              </a:rPr>
              <a:t>„visokoškolska ustanova provodi kontinuirano, u pravilu na kraju akademske godine, a </a:t>
            </a:r>
            <a:r>
              <a:rPr lang="hr-HR" sz="2000" b="1" u="sng" dirty="0">
                <a:solidFill>
                  <a:srgbClr val="FF0000"/>
                </a:solidFill>
              </a:rPr>
              <a:t>najviše u intervalima od tri akademske godine</a:t>
            </a:r>
            <a:r>
              <a:rPr lang="hr-HR" sz="2000" b="1" dirty="0">
                <a:solidFill>
                  <a:schemeClr val="tx1"/>
                </a:solidFill>
              </a:rPr>
              <a:t>, postupak </a:t>
            </a:r>
            <a:r>
              <a:rPr lang="hr-HR" sz="2000" b="1" dirty="0" err="1">
                <a:solidFill>
                  <a:schemeClr val="tx1"/>
                </a:solidFill>
              </a:rPr>
              <a:t>samovrednovanja</a:t>
            </a:r>
            <a:r>
              <a:rPr lang="hr-HR" sz="2000" b="1" dirty="0">
                <a:solidFill>
                  <a:schemeClr val="tx1"/>
                </a:solidFill>
              </a:rPr>
              <a:t> i ocjene kvalitete svojih studijskih programa, nastave i uvjeta rada“ </a:t>
            </a:r>
          </a:p>
        </p:txBody>
      </p:sp>
      <p:sp>
        <p:nvSpPr>
          <p:cNvPr id="9" name="Strelica: prema dolje 8">
            <a:extLst>
              <a:ext uri="{FF2B5EF4-FFF2-40B4-BE49-F238E27FC236}">
                <a16:creationId xmlns:a16="http://schemas.microsoft.com/office/drawing/2014/main" id="{02DF84DA-6769-E40A-D841-AF8CF0709B17}"/>
              </a:ext>
            </a:extLst>
          </p:cNvPr>
          <p:cNvSpPr/>
          <p:nvPr/>
        </p:nvSpPr>
        <p:spPr>
          <a:xfrm>
            <a:off x="5727440" y="2803849"/>
            <a:ext cx="737118" cy="8304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: zaobljeni kutovi 9">
            <a:extLst>
              <a:ext uri="{FF2B5EF4-FFF2-40B4-BE49-F238E27FC236}">
                <a16:creationId xmlns:a16="http://schemas.microsoft.com/office/drawing/2014/main" id="{B68BCD3C-5996-8CAB-26A0-4CF7856ADA2E}"/>
              </a:ext>
            </a:extLst>
          </p:cNvPr>
          <p:cNvSpPr/>
          <p:nvPr/>
        </p:nvSpPr>
        <p:spPr>
          <a:xfrm>
            <a:off x="992154" y="3753240"/>
            <a:ext cx="10207690" cy="19314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u="sng" dirty="0">
                <a:solidFill>
                  <a:srgbClr val="FF0000"/>
                </a:solidFill>
              </a:rPr>
              <a:t>Izrada </a:t>
            </a:r>
            <a:r>
              <a:rPr lang="hr-HR" b="1" u="sng" dirty="0" err="1">
                <a:solidFill>
                  <a:srgbClr val="FF0000"/>
                </a:solidFill>
              </a:rPr>
              <a:t>Samoevaluacijskih</a:t>
            </a:r>
            <a:r>
              <a:rPr lang="hr-HR" b="1" u="sng" dirty="0">
                <a:solidFill>
                  <a:srgbClr val="FF0000"/>
                </a:solidFill>
              </a:rPr>
              <a:t> izvješća ak. 19/20 – 21/22 god. na razini SUM i UJ u svrhu unutarnje prosudbe:</a:t>
            </a:r>
          </a:p>
          <a:p>
            <a:pPr algn="ctr"/>
            <a:r>
              <a:rPr lang="hr-HR" b="1" dirty="0">
                <a:solidFill>
                  <a:schemeClr val="tx1"/>
                </a:solidFill>
              </a:rPr>
              <a:t>- postupak </a:t>
            </a:r>
            <a:r>
              <a:rPr lang="hr-HR" b="1" dirty="0">
                <a:solidFill>
                  <a:srgbClr val="FF0000"/>
                </a:solidFill>
              </a:rPr>
              <a:t>unutarnje prosudbe </a:t>
            </a:r>
            <a:r>
              <a:rPr lang="hr-HR" b="1" dirty="0">
                <a:solidFill>
                  <a:schemeClr val="tx1"/>
                </a:solidFill>
              </a:rPr>
              <a:t>reguliran odlukama Senata </a:t>
            </a:r>
          </a:p>
          <a:p>
            <a:pPr algn="ctr"/>
            <a:r>
              <a:rPr lang="hr-HR" b="1" dirty="0">
                <a:solidFill>
                  <a:schemeClr val="tx1"/>
                </a:solidFill>
              </a:rPr>
              <a:t>- </a:t>
            </a:r>
            <a:r>
              <a:rPr lang="hr-HR" b="1" dirty="0" err="1">
                <a:solidFill>
                  <a:schemeClr val="tx1"/>
                </a:solidFill>
              </a:rPr>
              <a:t>samoevaluacijska</a:t>
            </a:r>
            <a:r>
              <a:rPr lang="hr-HR" b="1" dirty="0">
                <a:solidFill>
                  <a:schemeClr val="tx1"/>
                </a:solidFill>
              </a:rPr>
              <a:t> izvješća prema jedinstvenim obrascima usvojenim na Senatu</a:t>
            </a:r>
          </a:p>
          <a:p>
            <a:pPr algn="ctr"/>
            <a:r>
              <a:rPr lang="hr-HR" b="1" dirty="0">
                <a:solidFill>
                  <a:schemeClr val="tx1"/>
                </a:solidFill>
              </a:rPr>
              <a:t>- sadrže interpretaciju podataka i opis ispunjenosti kriterija za VŠU / studijski program</a:t>
            </a:r>
          </a:p>
          <a:p>
            <a:pPr marL="285750" indent="-285750" algn="ctr">
              <a:buFontTx/>
              <a:buChar char="-"/>
            </a:pPr>
            <a:r>
              <a:rPr lang="hr-HR" b="1" dirty="0">
                <a:solidFill>
                  <a:schemeClr val="tx1"/>
                </a:solidFill>
              </a:rPr>
              <a:t>sadrže </a:t>
            </a:r>
            <a:r>
              <a:rPr lang="hr-HR" b="1" dirty="0">
                <a:solidFill>
                  <a:srgbClr val="FF0000"/>
                </a:solidFill>
              </a:rPr>
              <a:t>odabrane izvještajne obrasce u trogodišnjem trendu </a:t>
            </a:r>
            <a:r>
              <a:rPr lang="hr-HR" b="1" dirty="0">
                <a:solidFill>
                  <a:schemeClr val="tx1"/>
                </a:solidFill>
              </a:rPr>
              <a:t>kojima se opisuje ispunjenosti kriterija</a:t>
            </a:r>
          </a:p>
          <a:p>
            <a:pPr algn="ctr"/>
            <a:r>
              <a:rPr lang="hr-HR" b="1" dirty="0">
                <a:solidFill>
                  <a:schemeClr val="tx1"/>
                </a:solidFill>
              </a:rPr>
              <a:t>- usvojena na ZNV i Senatu</a:t>
            </a:r>
          </a:p>
          <a:p>
            <a:pPr algn="ctr"/>
            <a:r>
              <a:rPr lang="hr-HR" b="1" dirty="0">
                <a:solidFill>
                  <a:schemeClr val="tx1"/>
                </a:solidFill>
              </a:rPr>
              <a:t>- jedno izvješće na razini UJ s prikazom podataka na razini svakog studijskog programa </a:t>
            </a:r>
          </a:p>
        </p:txBody>
      </p:sp>
    </p:spTree>
    <p:extLst>
      <p:ext uri="{BB962C8B-B14F-4D97-AF65-F5344CB8AC3E}">
        <p14:creationId xmlns:p14="http://schemas.microsoft.com/office/powerpoint/2010/main" val="412933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6EB790-7341-52F1-84C8-28167B8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>
                <a:solidFill>
                  <a:srgbClr val="FF0000"/>
                </a:solidFill>
              </a:rPr>
              <a:t>PERIODIČNOST – UNUTARNJA PROSUDBA</a:t>
            </a:r>
            <a:endParaRPr lang="hr-HR" sz="36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275E2-0D06-2CD1-6124-73921F59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" y="849086"/>
            <a:ext cx="11372462" cy="47679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Odluka o provedbi unutarnje prosudbe na Sveučilištu u Mostaru za razdoblje ak. 19./20. god. – ak. 21./22. god.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izrada </a:t>
            </a:r>
            <a:r>
              <a:rPr lang="hr-HR" b="1" dirty="0" err="1">
                <a:solidFill>
                  <a:srgbClr val="0070C0"/>
                </a:solidFill>
              </a:rPr>
              <a:t>samoevaluacijskih</a:t>
            </a:r>
            <a:r>
              <a:rPr lang="hr-HR" b="1" dirty="0">
                <a:solidFill>
                  <a:srgbClr val="0070C0"/>
                </a:solidFill>
              </a:rPr>
              <a:t> izvješća u svrhu unutarnje prosudbe za razdoblje ak. 2019./20. god. – ak. 2021./22. god., za Sveučilište i za svaku ustrojbenu jedinicu, s obradom podataka na razini Sveučilišta, ustrojbene jedinice i studijskog programa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rad Povjerenstva za unutarnju prosudbu, koji uključuje pregled </a:t>
            </a:r>
            <a:r>
              <a:rPr lang="hr-HR" b="1" dirty="0" err="1">
                <a:solidFill>
                  <a:srgbClr val="0070C0"/>
                </a:solidFill>
              </a:rPr>
              <a:t>samoevaluacijskih</a:t>
            </a:r>
            <a:r>
              <a:rPr lang="hr-HR" b="1" dirty="0">
                <a:solidFill>
                  <a:srgbClr val="0070C0"/>
                </a:solidFill>
              </a:rPr>
              <a:t> izvješća, posjet ustrojbenim jedinicama te pisanje izvješća Povjerenstva s preporukama za unapređenje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naknadne aktivnosti po pitanju provedbe preporuka Povjerenstva</a:t>
            </a:r>
          </a:p>
          <a:p>
            <a:pPr lvl="1">
              <a:buFontTx/>
              <a:buChar char="-"/>
            </a:pPr>
            <a:r>
              <a:rPr lang="hr-HR" b="1" dirty="0">
                <a:solidFill>
                  <a:srgbClr val="0070C0"/>
                </a:solidFill>
              </a:rPr>
              <a:t>obrada podataka u </a:t>
            </a:r>
            <a:r>
              <a:rPr lang="hr-HR" b="1" dirty="0" err="1">
                <a:solidFill>
                  <a:srgbClr val="0070C0"/>
                </a:solidFill>
              </a:rPr>
              <a:t>samoevaluacijskim</a:t>
            </a:r>
            <a:r>
              <a:rPr lang="hr-HR" b="1" dirty="0">
                <a:solidFill>
                  <a:srgbClr val="0070C0"/>
                </a:solidFill>
              </a:rPr>
              <a:t> izvješćima prema </a:t>
            </a:r>
            <a:r>
              <a:rPr lang="hr-HR" b="1" i="1" dirty="0">
                <a:solidFill>
                  <a:srgbClr val="0070C0"/>
                </a:solidFill>
              </a:rPr>
              <a:t>Priručniku za osiguranje kvalitete na Sveučilištu u Mostar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Povjerenstvo za unutarnju prosudbu: 5 nastavnika, 1 student, 1 gospodarstvenik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</a:rPr>
              <a:t>Na prijedlog Odbora SUM Senata usvojio Odluke za: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obrasci za </a:t>
            </a:r>
            <a:r>
              <a:rPr lang="hr-HR" b="1" dirty="0" err="1">
                <a:solidFill>
                  <a:srgbClr val="0070C0"/>
                </a:solidFill>
              </a:rPr>
              <a:t>samoevaluacijska</a:t>
            </a:r>
            <a:r>
              <a:rPr lang="hr-HR" b="1" dirty="0">
                <a:solidFill>
                  <a:srgbClr val="0070C0"/>
                </a:solidFill>
              </a:rPr>
              <a:t> izvješća u svrhu unutarnje prosudbe (razina SUM i UJ)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obrasci za izvješće Povjerenstva (razina SUM i UJ)</a:t>
            </a:r>
          </a:p>
          <a:p>
            <a:pPr marL="457200" lvl="1" indent="0">
              <a:buNone/>
            </a:pPr>
            <a:r>
              <a:rPr lang="pl-PL" b="1" dirty="0">
                <a:solidFill>
                  <a:srgbClr val="0070C0"/>
                </a:solidFill>
              </a:rPr>
              <a:t>- agenda za posjete Povjerenstva rektoratu i ustrojbenim jedinicama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0070C0"/>
                </a:solidFill>
              </a:rPr>
              <a:t>- način provedbe i praćenja provedbe preporuka Povjerenstva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hr-H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26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2226</Words>
  <Application>Microsoft Office PowerPoint</Application>
  <PresentationFormat>Široki zaslon</PresentationFormat>
  <Paragraphs>199</Paragraphs>
  <Slides>22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Gill Sans Infant MT</vt:lpstr>
      <vt:lpstr>Gill Sans Infant Std</vt:lpstr>
      <vt:lpstr>Tema sustava Office</vt:lpstr>
      <vt:lpstr>Akreditacija studijskih programa - priprema visokoškolskih ustanova  Savjetovanje „Osiguranje kvaliteta u visokom obrazovanju”, FMON, Sarajevo, 15. 3. 2024.</vt:lpstr>
      <vt:lpstr>SUSTAV OSIGURANJA KVALITETE NA SVEUČILIŠTU U MOSTARU</vt:lpstr>
      <vt:lpstr>PRIRUČNIK ZA OSIGURANJE KVALITETE (2020) – sadržaj</vt:lpstr>
      <vt:lpstr>PRIRUČNIK ZA OSIGURANJE KVALITETE (2020) – provedba:</vt:lpstr>
      <vt:lpstr>Primjer izvještajnog obrasca (ispunjenost kvota, 20/21, SUM)</vt:lpstr>
      <vt:lpstr>Primjer izvještajnog obrasca (ispunjenost kvota, 20/21, Fakultet zdravstvenih studija)</vt:lpstr>
      <vt:lpstr>PERIODIČNOST - GODIŠNJA IZVJEŠĆA</vt:lpstr>
      <vt:lpstr>PERIODIČNOST – TROGODIŠNJE SAMOEVALUACIJE</vt:lpstr>
      <vt:lpstr>PERIODIČNOST – UNUTARNJA PROSUDBA</vt:lpstr>
      <vt:lpstr>Primjer: tablica za podatke o ispunjenosti kvota u trogodišnjem trendu, obrazac za Samoevaluacijsko izvješće SUM 19/20 – 21/22</vt:lpstr>
      <vt:lpstr>Primjer: tablica za podatke o ispunjenosti kvota u trogodišnjem trendu, obrazac za Samoevaluacijsko izvješće ustrojbenih jedinica 19/20 – 21/22</vt:lpstr>
      <vt:lpstr>evaluacija  vs. OSIGURANJE KVALITETE I NASTAVNI PROCES:  - evaluacija  - samoevalucija - akreditacija  - revizijavalucija vs. akreditacija vs.  revizija</vt:lpstr>
      <vt:lpstr>DVA GLAVNA CILJA  POSTUPKA DONOŠENJA I REVIZIJE STUDIJSKIH PROGRAMA </vt:lpstr>
      <vt:lpstr>OSIGURANJE KVALITETE I NASTAVNI PROCES</vt:lpstr>
      <vt:lpstr>OBRAZAC ZA SILABUS (1. DIO)</vt:lpstr>
      <vt:lpstr>OBRAZAC ZA SILABUS (2. DIO)</vt:lpstr>
      <vt:lpstr>ODLUKE – NASTAVNI PROCES</vt:lpstr>
      <vt:lpstr>PRAVILNICI I PUBLIKACIJE – NASTAVNI PROCES</vt:lpstr>
      <vt:lpstr>Odluka o usvajanju Upute za izradu i primjenu oglednih testova pismenih ispita te koncepata usmenih i praktičnih ispita (2023)</vt:lpstr>
      <vt:lpstr>HVALA NA PAŽNJI</vt:lpstr>
      <vt:lpstr>LINKOVI – pravilnici, publikacije i odluke iz područja osiguranja kvalitete</vt:lpstr>
      <vt:lpstr>LINKOVI – pravilnici i publikacije vezani za nastavni proces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RADIJA</dc:title>
  <dc:creator>Maja Ereš</dc:creator>
  <cp:lastModifiedBy>Luciana Boban</cp:lastModifiedBy>
  <cp:revision>51</cp:revision>
  <dcterms:created xsi:type="dcterms:W3CDTF">2018-04-19T08:34:44Z</dcterms:created>
  <dcterms:modified xsi:type="dcterms:W3CDTF">2024-03-26T11:05:13Z</dcterms:modified>
</cp:coreProperties>
</file>